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516" r:id="rId3"/>
    <p:sldId id="517" r:id="rId4"/>
    <p:sldId id="520" r:id="rId5"/>
    <p:sldId id="487" r:id="rId6"/>
    <p:sldId id="491" r:id="rId7"/>
    <p:sldId id="489" r:id="rId8"/>
    <p:sldId id="492" r:id="rId9"/>
    <p:sldId id="509" r:id="rId10"/>
    <p:sldId id="521" r:id="rId11"/>
    <p:sldId id="505" r:id="rId12"/>
    <p:sldId id="507" r:id="rId13"/>
    <p:sldId id="496" r:id="rId14"/>
    <p:sldId id="497" r:id="rId15"/>
    <p:sldId id="513" r:id="rId16"/>
    <p:sldId id="515" r:id="rId17"/>
    <p:sldId id="503" r:id="rId18"/>
    <p:sldId id="519" r:id="rId19"/>
    <p:sldId id="522" r:id="rId20"/>
    <p:sldId id="518" r:id="rId21"/>
    <p:sldId id="4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681A"/>
    <a:srgbClr val="C3D940"/>
    <a:srgbClr val="134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75949" autoAdjust="0"/>
  </p:normalViewPr>
  <p:slideViewPr>
    <p:cSldViewPr snapToGrid="0">
      <p:cViewPr varScale="1">
        <p:scale>
          <a:sx n="88" d="100"/>
          <a:sy n="88" d="100"/>
        </p:scale>
        <p:origin x="1452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7721F-753C-40B1-9730-75E68C05972F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67B27-BB5F-4F58-AA15-A5718B110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Intros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9551-5BB3-4423-9C2D-D1DF71B1225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2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/>
          <a:stretch/>
        </p:blipFill>
        <p:spPr>
          <a:xfrm>
            <a:off x="1346661" y="0"/>
            <a:ext cx="10866537" cy="6867827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-5324" y="-9832"/>
            <a:ext cx="6737350" cy="687765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191" y="4584356"/>
            <a:ext cx="5371070" cy="687153"/>
          </a:xfr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191" y="5358606"/>
            <a:ext cx="5371070" cy="47378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735" y="6356350"/>
            <a:ext cx="2743200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72138" y="655779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arallelogram 6"/>
          <p:cNvSpPr/>
          <p:nvPr/>
        </p:nvSpPr>
        <p:spPr>
          <a:xfrm flipH="1">
            <a:off x="571500" y="2729529"/>
            <a:ext cx="3009900" cy="1498600"/>
          </a:xfrm>
          <a:custGeom>
            <a:avLst/>
            <a:gdLst>
              <a:gd name="connsiteX0" fmla="*/ 0 w 2381765"/>
              <a:gd name="connsiteY0" fmla="*/ 914400 h 914400"/>
              <a:gd name="connsiteX1" fmla="*/ 228600 w 2381765"/>
              <a:gd name="connsiteY1" fmla="*/ 0 h 914400"/>
              <a:gd name="connsiteX2" fmla="*/ 2381765 w 2381765"/>
              <a:gd name="connsiteY2" fmla="*/ 0 h 914400"/>
              <a:gd name="connsiteX3" fmla="*/ 2153165 w 2381765"/>
              <a:gd name="connsiteY3" fmla="*/ 914400 h 914400"/>
              <a:gd name="connsiteX4" fmla="*/ 0 w 23817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686565 w 2915165"/>
              <a:gd name="connsiteY3" fmla="*/ 914400 h 914400"/>
              <a:gd name="connsiteX4" fmla="*/ 0 w 29151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343665 w 2915165"/>
              <a:gd name="connsiteY3" fmla="*/ 914400 h 914400"/>
              <a:gd name="connsiteX4" fmla="*/ 0 w 2915165"/>
              <a:gd name="connsiteY4" fmla="*/ 914400 h 9144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942650 w 3514150"/>
              <a:gd name="connsiteY3" fmla="*/ 914400 h 1498600"/>
              <a:gd name="connsiteX4" fmla="*/ 0 w 3514150"/>
              <a:gd name="connsiteY4" fmla="*/ 1498600 h 14986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548197 w 3514150"/>
              <a:gd name="connsiteY3" fmla="*/ 1498600 h 1498600"/>
              <a:gd name="connsiteX4" fmla="*/ 0 w 3514150"/>
              <a:gd name="connsiteY4" fmla="*/ 1498600 h 1498600"/>
              <a:gd name="connsiteX0" fmla="*/ 0 w 3514150"/>
              <a:gd name="connsiteY0" fmla="*/ 1498600 h 1511300"/>
              <a:gd name="connsiteX1" fmla="*/ 1360985 w 3514150"/>
              <a:gd name="connsiteY1" fmla="*/ 0 h 1511300"/>
              <a:gd name="connsiteX2" fmla="*/ 3514150 w 3514150"/>
              <a:gd name="connsiteY2" fmla="*/ 0 h 1511300"/>
              <a:gd name="connsiteX3" fmla="*/ 2431322 w 3514150"/>
              <a:gd name="connsiteY3" fmla="*/ 1511300 h 1511300"/>
              <a:gd name="connsiteX4" fmla="*/ 0 w 3514150"/>
              <a:gd name="connsiteY4" fmla="*/ 1498600 h 15113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431322 w 3514150"/>
              <a:gd name="connsiteY3" fmla="*/ 1498600 h 1498600"/>
              <a:gd name="connsiteX4" fmla="*/ 0 w 3514150"/>
              <a:gd name="connsiteY4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150" h="1498600">
                <a:moveTo>
                  <a:pt x="0" y="1498600"/>
                </a:moveTo>
                <a:lnTo>
                  <a:pt x="1360985" y="0"/>
                </a:lnTo>
                <a:lnTo>
                  <a:pt x="3514150" y="0"/>
                </a:lnTo>
                <a:lnTo>
                  <a:pt x="2431322" y="1498600"/>
                </a:lnTo>
                <a:lnTo>
                  <a:pt x="0" y="149860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5" y="2426761"/>
            <a:ext cx="216204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 smtClean="0"/>
              <a:t>valmontstructures.com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13" y="6230817"/>
            <a:ext cx="1627773" cy="4176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28014" y="653891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9773" y="1127126"/>
            <a:ext cx="5632451" cy="41529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8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076" y="152400"/>
            <a:ext cx="11904187" cy="65690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-5324" y="-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6191" y="4584356"/>
            <a:ext cx="5371070" cy="687153"/>
          </a:xfr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191" y="5358606"/>
            <a:ext cx="5371070" cy="47378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93191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765263" y="653029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arallelogram 6"/>
          <p:cNvSpPr/>
          <p:nvPr/>
        </p:nvSpPr>
        <p:spPr>
          <a:xfrm flipH="1">
            <a:off x="571500" y="2729529"/>
            <a:ext cx="3009900" cy="1498600"/>
          </a:xfrm>
          <a:custGeom>
            <a:avLst/>
            <a:gdLst>
              <a:gd name="connsiteX0" fmla="*/ 0 w 2381765"/>
              <a:gd name="connsiteY0" fmla="*/ 914400 h 914400"/>
              <a:gd name="connsiteX1" fmla="*/ 228600 w 2381765"/>
              <a:gd name="connsiteY1" fmla="*/ 0 h 914400"/>
              <a:gd name="connsiteX2" fmla="*/ 2381765 w 2381765"/>
              <a:gd name="connsiteY2" fmla="*/ 0 h 914400"/>
              <a:gd name="connsiteX3" fmla="*/ 2153165 w 2381765"/>
              <a:gd name="connsiteY3" fmla="*/ 914400 h 914400"/>
              <a:gd name="connsiteX4" fmla="*/ 0 w 23817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686565 w 2915165"/>
              <a:gd name="connsiteY3" fmla="*/ 914400 h 914400"/>
              <a:gd name="connsiteX4" fmla="*/ 0 w 29151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343665 w 2915165"/>
              <a:gd name="connsiteY3" fmla="*/ 914400 h 914400"/>
              <a:gd name="connsiteX4" fmla="*/ 0 w 2915165"/>
              <a:gd name="connsiteY4" fmla="*/ 914400 h 9144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942650 w 3514150"/>
              <a:gd name="connsiteY3" fmla="*/ 914400 h 1498600"/>
              <a:gd name="connsiteX4" fmla="*/ 0 w 3514150"/>
              <a:gd name="connsiteY4" fmla="*/ 1498600 h 14986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548197 w 3514150"/>
              <a:gd name="connsiteY3" fmla="*/ 1498600 h 1498600"/>
              <a:gd name="connsiteX4" fmla="*/ 0 w 3514150"/>
              <a:gd name="connsiteY4" fmla="*/ 1498600 h 1498600"/>
              <a:gd name="connsiteX0" fmla="*/ 0 w 3514150"/>
              <a:gd name="connsiteY0" fmla="*/ 1498600 h 1511300"/>
              <a:gd name="connsiteX1" fmla="*/ 1360985 w 3514150"/>
              <a:gd name="connsiteY1" fmla="*/ 0 h 1511300"/>
              <a:gd name="connsiteX2" fmla="*/ 3514150 w 3514150"/>
              <a:gd name="connsiteY2" fmla="*/ 0 h 1511300"/>
              <a:gd name="connsiteX3" fmla="*/ 2431322 w 3514150"/>
              <a:gd name="connsiteY3" fmla="*/ 1511300 h 1511300"/>
              <a:gd name="connsiteX4" fmla="*/ 0 w 3514150"/>
              <a:gd name="connsiteY4" fmla="*/ 1498600 h 15113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431322 w 3514150"/>
              <a:gd name="connsiteY3" fmla="*/ 1498600 h 1498600"/>
              <a:gd name="connsiteX4" fmla="*/ 0 w 3514150"/>
              <a:gd name="connsiteY4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150" h="1498600">
                <a:moveTo>
                  <a:pt x="0" y="1498600"/>
                </a:moveTo>
                <a:lnTo>
                  <a:pt x="1360985" y="0"/>
                </a:lnTo>
                <a:lnTo>
                  <a:pt x="3514150" y="0"/>
                </a:lnTo>
                <a:lnTo>
                  <a:pt x="2431322" y="1498600"/>
                </a:lnTo>
                <a:lnTo>
                  <a:pt x="0" y="14986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  <a:lumOff val="10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5" y="2426761"/>
            <a:ext cx="2162048" cy="554736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47076" y="152400"/>
            <a:ext cx="6297533" cy="6579180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  <a:gd name="connsiteX0" fmla="*/ 0 w 7483349"/>
              <a:gd name="connsiteY0" fmla="*/ 0 h 6872686"/>
              <a:gd name="connsiteX1" fmla="*/ 1416050 w 7483349"/>
              <a:gd name="connsiteY1" fmla="*/ 0 h 6872686"/>
              <a:gd name="connsiteX2" fmla="*/ 7483349 w 7483349"/>
              <a:gd name="connsiteY2" fmla="*/ 6872686 h 6872686"/>
              <a:gd name="connsiteX3" fmla="*/ 1416050 w 7483349"/>
              <a:gd name="connsiteY3" fmla="*/ 6857999 h 6872686"/>
              <a:gd name="connsiteX4" fmla="*/ 0 w 7483349"/>
              <a:gd name="connsiteY4" fmla="*/ 6857999 h 6872686"/>
              <a:gd name="connsiteX5" fmla="*/ 0 w 7483349"/>
              <a:gd name="connsiteY5" fmla="*/ 0 h 6872686"/>
              <a:gd name="connsiteX0" fmla="*/ 0 w 7602031"/>
              <a:gd name="connsiteY0" fmla="*/ 0 h 6887373"/>
              <a:gd name="connsiteX1" fmla="*/ 1416050 w 7602031"/>
              <a:gd name="connsiteY1" fmla="*/ 0 h 6887373"/>
              <a:gd name="connsiteX2" fmla="*/ 7602031 w 7602031"/>
              <a:gd name="connsiteY2" fmla="*/ 6887373 h 6887373"/>
              <a:gd name="connsiteX3" fmla="*/ 1416050 w 7602031"/>
              <a:gd name="connsiteY3" fmla="*/ 6857999 h 6887373"/>
              <a:gd name="connsiteX4" fmla="*/ 0 w 7602031"/>
              <a:gd name="connsiteY4" fmla="*/ 6857999 h 6887373"/>
              <a:gd name="connsiteX5" fmla="*/ 0 w 7602031"/>
              <a:gd name="connsiteY5" fmla="*/ 0 h 6887373"/>
              <a:gd name="connsiteX0" fmla="*/ 0 w 7602031"/>
              <a:gd name="connsiteY0" fmla="*/ 0 h 6858000"/>
              <a:gd name="connsiteX1" fmla="*/ 1416050 w 7602031"/>
              <a:gd name="connsiteY1" fmla="*/ 0 h 6858000"/>
              <a:gd name="connsiteX2" fmla="*/ 7602031 w 7602031"/>
              <a:gd name="connsiteY2" fmla="*/ 6843314 h 6858000"/>
              <a:gd name="connsiteX3" fmla="*/ 1416050 w 7602031"/>
              <a:gd name="connsiteY3" fmla="*/ 6857999 h 6858000"/>
              <a:gd name="connsiteX4" fmla="*/ 0 w 7602031"/>
              <a:gd name="connsiteY4" fmla="*/ 6857999 h 6858000"/>
              <a:gd name="connsiteX5" fmla="*/ 0 w 7602031"/>
              <a:gd name="connsiteY5" fmla="*/ 0 h 6858000"/>
              <a:gd name="connsiteX0" fmla="*/ 0 w 7602031"/>
              <a:gd name="connsiteY0" fmla="*/ 0 h 6887373"/>
              <a:gd name="connsiteX1" fmla="*/ 1416050 w 7602031"/>
              <a:gd name="connsiteY1" fmla="*/ 0 h 6887373"/>
              <a:gd name="connsiteX2" fmla="*/ 7602031 w 7602031"/>
              <a:gd name="connsiteY2" fmla="*/ 6887373 h 6887373"/>
              <a:gd name="connsiteX3" fmla="*/ 1416050 w 7602031"/>
              <a:gd name="connsiteY3" fmla="*/ 6857999 h 6887373"/>
              <a:gd name="connsiteX4" fmla="*/ 0 w 7602031"/>
              <a:gd name="connsiteY4" fmla="*/ 6857999 h 6887373"/>
              <a:gd name="connsiteX5" fmla="*/ 0 w 7602031"/>
              <a:gd name="connsiteY5" fmla="*/ 0 h 6887373"/>
              <a:gd name="connsiteX0" fmla="*/ 0 w 7589854"/>
              <a:gd name="connsiteY0" fmla="*/ 0 h 6861003"/>
              <a:gd name="connsiteX1" fmla="*/ 1416050 w 7589854"/>
              <a:gd name="connsiteY1" fmla="*/ 0 h 6861003"/>
              <a:gd name="connsiteX2" fmla="*/ 7589854 w 7589854"/>
              <a:gd name="connsiteY2" fmla="*/ 6861003 h 6861003"/>
              <a:gd name="connsiteX3" fmla="*/ 1416050 w 7589854"/>
              <a:gd name="connsiteY3" fmla="*/ 6857999 h 6861003"/>
              <a:gd name="connsiteX4" fmla="*/ 0 w 7589854"/>
              <a:gd name="connsiteY4" fmla="*/ 6857999 h 6861003"/>
              <a:gd name="connsiteX5" fmla="*/ 0 w 7589854"/>
              <a:gd name="connsiteY5" fmla="*/ 0 h 6861003"/>
              <a:gd name="connsiteX0" fmla="*/ 0 w 7589854"/>
              <a:gd name="connsiteY0" fmla="*/ 0 h 6868548"/>
              <a:gd name="connsiteX1" fmla="*/ 1416050 w 7589854"/>
              <a:gd name="connsiteY1" fmla="*/ 0 h 6868548"/>
              <a:gd name="connsiteX2" fmla="*/ 7589854 w 7589854"/>
              <a:gd name="connsiteY2" fmla="*/ 6861003 h 6868548"/>
              <a:gd name="connsiteX3" fmla="*/ 1416050 w 7589854"/>
              <a:gd name="connsiteY3" fmla="*/ 6857999 h 6868548"/>
              <a:gd name="connsiteX4" fmla="*/ 0 w 7589854"/>
              <a:gd name="connsiteY4" fmla="*/ 6868548 h 6868548"/>
              <a:gd name="connsiteX5" fmla="*/ 0 w 7589854"/>
              <a:gd name="connsiteY5" fmla="*/ 0 h 6868548"/>
              <a:gd name="connsiteX0" fmla="*/ 0 w 7589854"/>
              <a:gd name="connsiteY0" fmla="*/ 0 h 6868548"/>
              <a:gd name="connsiteX1" fmla="*/ 1416050 w 7589854"/>
              <a:gd name="connsiteY1" fmla="*/ 0 h 6868548"/>
              <a:gd name="connsiteX2" fmla="*/ 7589854 w 7589854"/>
              <a:gd name="connsiteY2" fmla="*/ 6861003 h 6868548"/>
              <a:gd name="connsiteX3" fmla="*/ 1416050 w 7589854"/>
              <a:gd name="connsiteY3" fmla="*/ 6857999 h 6868548"/>
              <a:gd name="connsiteX4" fmla="*/ 6089 w 7589854"/>
              <a:gd name="connsiteY4" fmla="*/ 6868548 h 6868548"/>
              <a:gd name="connsiteX5" fmla="*/ 0 w 7589854"/>
              <a:gd name="connsiteY5" fmla="*/ 0 h 686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9854" h="6868548">
                <a:moveTo>
                  <a:pt x="0" y="0"/>
                </a:moveTo>
                <a:lnTo>
                  <a:pt x="1416050" y="0"/>
                </a:lnTo>
                <a:lnTo>
                  <a:pt x="7589854" y="6861003"/>
                </a:lnTo>
                <a:lnTo>
                  <a:pt x="1416050" y="6857999"/>
                </a:lnTo>
                <a:lnTo>
                  <a:pt x="6089" y="6868548"/>
                </a:lnTo>
                <a:cubicBezTo>
                  <a:pt x="4059" y="4579032"/>
                  <a:pt x="2030" y="2289516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8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8164" y="6176964"/>
            <a:ext cx="10980964" cy="687916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8164 w 10980964"/>
              <a:gd name="connsiteY0" fmla="*/ 12358 h 482587"/>
              <a:gd name="connsiteX1" fmla="*/ 10733830 w 10980964"/>
              <a:gd name="connsiteY1" fmla="*/ 0 h 482587"/>
              <a:gd name="connsiteX2" fmla="*/ 10980964 w 10980964"/>
              <a:gd name="connsiteY2" fmla="*/ 477761 h 482587"/>
              <a:gd name="connsiteX3" fmla="*/ 0 w 10980964"/>
              <a:gd name="connsiteY3" fmla="*/ 482587 h 482587"/>
              <a:gd name="connsiteX4" fmla="*/ 8164 w 10980964"/>
              <a:gd name="connsiteY4" fmla="*/ 12358 h 4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0964" h="482587">
                <a:moveTo>
                  <a:pt x="8164" y="12358"/>
                </a:moveTo>
                <a:lnTo>
                  <a:pt x="10733830" y="0"/>
                </a:lnTo>
                <a:lnTo>
                  <a:pt x="10980964" y="477761"/>
                </a:lnTo>
                <a:lnTo>
                  <a:pt x="0" y="482587"/>
                </a:lnTo>
                <a:lnTo>
                  <a:pt x="8164" y="12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8"/>
          <p:cNvSpPr/>
          <p:nvPr/>
        </p:nvSpPr>
        <p:spPr>
          <a:xfrm flipH="1">
            <a:off x="11294074" y="6176964"/>
            <a:ext cx="907536" cy="681038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  <a:gd name="connsiteX0" fmla="*/ 0 w 10825414"/>
              <a:gd name="connsiteY0" fmla="*/ 0 h 453047"/>
              <a:gd name="connsiteX1" fmla="*/ 8025363 w 10825414"/>
              <a:gd name="connsiteY1" fmla="*/ 3077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  <a:gd name="connsiteX0" fmla="*/ 0 w 10825414"/>
              <a:gd name="connsiteY0" fmla="*/ 0 h 453047"/>
              <a:gd name="connsiteX1" fmla="*/ 8456478 w 10825414"/>
              <a:gd name="connsiteY1" fmla="*/ 3077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  <a:gd name="connsiteX0" fmla="*/ 0 w 10825414"/>
              <a:gd name="connsiteY0" fmla="*/ 0 h 453047"/>
              <a:gd name="connsiteX1" fmla="*/ 8370260 w 10825414"/>
              <a:gd name="connsiteY1" fmla="*/ 79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7">
                <a:moveTo>
                  <a:pt x="0" y="0"/>
                </a:moveTo>
                <a:lnTo>
                  <a:pt x="8370260" y="79"/>
                </a:lnTo>
                <a:lnTo>
                  <a:pt x="10825414" y="453046"/>
                </a:lnTo>
                <a:lnTo>
                  <a:pt x="0" y="4530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613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3243" y="6288754"/>
            <a:ext cx="540388" cy="414172"/>
          </a:xfrm>
        </p:spPr>
        <p:txBody>
          <a:bodyPr/>
          <a:lstStyle>
            <a:lvl1pPr algn="ctr"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77078"/>
            <a:ext cx="165100" cy="901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09342" y="6562143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Structures_whit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672" y="6347414"/>
            <a:ext cx="1339328" cy="3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180" y="0"/>
            <a:ext cx="1220778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16330" y="6392595"/>
            <a:ext cx="10989129" cy="469698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8164 w 10980964"/>
              <a:gd name="connsiteY0" fmla="*/ 12358 h 482168"/>
              <a:gd name="connsiteX1" fmla="*/ 10733830 w 10980964"/>
              <a:gd name="connsiteY1" fmla="*/ 0 h 482168"/>
              <a:gd name="connsiteX2" fmla="*/ 10980964 w 10980964"/>
              <a:gd name="connsiteY2" fmla="*/ 477761 h 482168"/>
              <a:gd name="connsiteX3" fmla="*/ 0 w 10980964"/>
              <a:gd name="connsiteY3" fmla="*/ 482168 h 482168"/>
              <a:gd name="connsiteX4" fmla="*/ 8164 w 10980964"/>
              <a:gd name="connsiteY4" fmla="*/ 12358 h 482168"/>
              <a:gd name="connsiteX0" fmla="*/ 0 w 10989129"/>
              <a:gd name="connsiteY0" fmla="*/ 20738 h 482168"/>
              <a:gd name="connsiteX1" fmla="*/ 10741995 w 10989129"/>
              <a:gd name="connsiteY1" fmla="*/ 0 h 482168"/>
              <a:gd name="connsiteX2" fmla="*/ 10989129 w 10989129"/>
              <a:gd name="connsiteY2" fmla="*/ 477761 h 482168"/>
              <a:gd name="connsiteX3" fmla="*/ 8165 w 10989129"/>
              <a:gd name="connsiteY3" fmla="*/ 482168 h 482168"/>
              <a:gd name="connsiteX4" fmla="*/ 0 w 10989129"/>
              <a:gd name="connsiteY4" fmla="*/ 20738 h 48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9129" h="482168">
                <a:moveTo>
                  <a:pt x="0" y="20738"/>
                </a:moveTo>
                <a:lnTo>
                  <a:pt x="10741995" y="0"/>
                </a:lnTo>
                <a:lnTo>
                  <a:pt x="10989129" y="477761"/>
                </a:lnTo>
                <a:lnTo>
                  <a:pt x="8165" y="482168"/>
                </a:lnTo>
                <a:lnTo>
                  <a:pt x="0" y="207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/>
          <p:cNvSpPr/>
          <p:nvPr/>
        </p:nvSpPr>
        <p:spPr>
          <a:xfrm flipH="1">
            <a:off x="11311596" y="6392594"/>
            <a:ext cx="907536" cy="465405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8">
                <a:moveTo>
                  <a:pt x="0" y="1"/>
                </a:moveTo>
                <a:lnTo>
                  <a:pt x="7335570" y="0"/>
                </a:lnTo>
                <a:lnTo>
                  <a:pt x="10825414" y="453047"/>
                </a:lnTo>
                <a:lnTo>
                  <a:pt x="0" y="453048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5194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12442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43167"/>
            <a:ext cx="2743200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43167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68396" y="6343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51942"/>
            <a:ext cx="135924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63574" y="6588648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" y="6437946"/>
            <a:ext cx="1339328" cy="3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7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180" y="0"/>
            <a:ext cx="1220778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/>
          <p:cNvSpPr/>
          <p:nvPr/>
        </p:nvSpPr>
        <p:spPr>
          <a:xfrm>
            <a:off x="-24494" y="6392595"/>
            <a:ext cx="10997293" cy="486026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16329 w 10989129"/>
              <a:gd name="connsiteY0" fmla="*/ 12358 h 498929"/>
              <a:gd name="connsiteX1" fmla="*/ 10741995 w 10989129"/>
              <a:gd name="connsiteY1" fmla="*/ 0 h 498929"/>
              <a:gd name="connsiteX2" fmla="*/ 10989129 w 10989129"/>
              <a:gd name="connsiteY2" fmla="*/ 477761 h 498929"/>
              <a:gd name="connsiteX3" fmla="*/ 0 w 10989129"/>
              <a:gd name="connsiteY3" fmla="*/ 498929 h 498929"/>
              <a:gd name="connsiteX4" fmla="*/ 16329 w 10989129"/>
              <a:gd name="connsiteY4" fmla="*/ 12358 h 498929"/>
              <a:gd name="connsiteX0" fmla="*/ 0 w 10997293"/>
              <a:gd name="connsiteY0" fmla="*/ 20738 h 498929"/>
              <a:gd name="connsiteX1" fmla="*/ 10750159 w 10997293"/>
              <a:gd name="connsiteY1" fmla="*/ 0 h 498929"/>
              <a:gd name="connsiteX2" fmla="*/ 10997293 w 10997293"/>
              <a:gd name="connsiteY2" fmla="*/ 477761 h 498929"/>
              <a:gd name="connsiteX3" fmla="*/ 8164 w 10997293"/>
              <a:gd name="connsiteY3" fmla="*/ 498929 h 498929"/>
              <a:gd name="connsiteX4" fmla="*/ 0 w 10997293"/>
              <a:gd name="connsiteY4" fmla="*/ 20738 h 4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7293" h="498929">
                <a:moveTo>
                  <a:pt x="0" y="20738"/>
                </a:moveTo>
                <a:lnTo>
                  <a:pt x="10750159" y="0"/>
                </a:lnTo>
                <a:lnTo>
                  <a:pt x="10997293" y="477761"/>
                </a:lnTo>
                <a:lnTo>
                  <a:pt x="8164" y="498929"/>
                </a:lnTo>
                <a:lnTo>
                  <a:pt x="0" y="207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/>
          <p:cNvSpPr/>
          <p:nvPr/>
        </p:nvSpPr>
        <p:spPr>
          <a:xfrm flipH="1">
            <a:off x="11311596" y="6392594"/>
            <a:ext cx="907536" cy="465405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8">
                <a:moveTo>
                  <a:pt x="0" y="1"/>
                </a:moveTo>
                <a:lnTo>
                  <a:pt x="7335570" y="0"/>
                </a:lnTo>
                <a:lnTo>
                  <a:pt x="10825414" y="453047"/>
                </a:lnTo>
                <a:lnTo>
                  <a:pt x="0" y="45304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5194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812442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43167"/>
            <a:ext cx="2743200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43167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68396" y="6343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51942"/>
            <a:ext cx="135924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63574" y="6588648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" y="6437946"/>
            <a:ext cx="1339328" cy="3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29" y="0"/>
            <a:ext cx="7240172" cy="68580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0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02" y="-6990"/>
            <a:ext cx="9445869" cy="686499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9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94" y="-1642535"/>
            <a:ext cx="7265696" cy="10957776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0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368" y="0"/>
            <a:ext cx="9334500" cy="68580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2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4F724BC-B61C-4FC3-A6E6-A6F20AAE3D6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80" r:id="rId7"/>
    <p:sldLayoutId id="2147483681" r:id="rId8"/>
    <p:sldLayoutId id="2147483682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237067" y="3174656"/>
            <a:ext cx="4500033" cy="24387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Buy America &amp; buy American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6929" y="4422506"/>
            <a:ext cx="6984776" cy="5090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929" y="3320367"/>
            <a:ext cx="6984776" cy="1102139"/>
          </a:xfrm>
        </p:spPr>
        <p:txBody>
          <a:bodyPr/>
          <a:lstStyle/>
          <a:p>
            <a:r>
              <a:rPr lang="en-US" dirty="0" smtClean="0"/>
              <a:t>Buy American</a:t>
            </a:r>
            <a:endParaRPr lang="en-US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2275817" y="1202912"/>
            <a:ext cx="2667001" cy="1998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0" dirty="0" smtClean="0">
                <a:solidFill>
                  <a:schemeClr val="accent2"/>
                </a:solidFill>
                <a:latin typeface="Cooper Black" panose="0208090404030B020404" pitchFamily="18" charset="0"/>
              </a:rPr>
              <a:t>02</a:t>
            </a:r>
            <a:endParaRPr lang="en-US" sz="16000" dirty="0">
              <a:solidFill>
                <a:schemeClr val="accent2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2196452"/>
            <a:ext cx="5453743" cy="3842659"/>
          </a:xfrm>
        </p:spPr>
        <p:txBody>
          <a:bodyPr>
            <a:noAutofit/>
          </a:bodyPr>
          <a:lstStyle/>
          <a:p>
            <a:r>
              <a:rPr lang="en-US" altLang="en-US" sz="2000" dirty="0"/>
              <a:t>Major domestic preference statute governing procurement by the federal government.  </a:t>
            </a:r>
          </a:p>
          <a:p>
            <a:r>
              <a:rPr lang="en-US" altLang="en-US" sz="2000" dirty="0"/>
              <a:t>Enacted in 1933 and only substantively amended 4 times since</a:t>
            </a:r>
            <a:r>
              <a:rPr lang="en-US" altLang="en-US" sz="2000" dirty="0" smtClean="0"/>
              <a:t>.</a:t>
            </a:r>
            <a:endParaRPr lang="en-US" altLang="en-US" sz="2000" dirty="0"/>
          </a:p>
          <a:p>
            <a:r>
              <a:rPr lang="en-US" altLang="en-US" sz="2000" dirty="0" smtClean="0"/>
              <a:t>Federal </a:t>
            </a:r>
            <a:r>
              <a:rPr lang="en-US" altLang="en-US" sz="2000" dirty="0"/>
              <a:t>government is required to buy domestic “articles, materials, and supplies” when they are acquired for public use</a:t>
            </a:r>
            <a:r>
              <a:rPr lang="en-US" altLang="en-US" sz="2000" dirty="0" smtClean="0"/>
              <a:t>.</a:t>
            </a:r>
          </a:p>
          <a:p>
            <a:r>
              <a:rPr lang="en-US" altLang="en-US" sz="2000" dirty="0" smtClean="0"/>
              <a:t>Different regulations for supply contracts and construction contracts.  </a:t>
            </a:r>
            <a:endParaRPr lang="en-US" alt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Buy American (1933)</a:t>
            </a:r>
            <a:endParaRPr lang="en-US" altLang="en-US" dirty="0"/>
          </a:p>
        </p:txBody>
      </p:sp>
      <p:sp>
        <p:nvSpPr>
          <p:cNvPr id="7" name="Text Placeholder 15"/>
          <p:cNvSpPr txBox="1">
            <a:spLocks/>
          </p:cNvSpPr>
          <p:nvPr/>
        </p:nvSpPr>
        <p:spPr>
          <a:xfrm>
            <a:off x="1974396" y="1538514"/>
            <a:ext cx="2811234" cy="497114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Overview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314" y="2196452"/>
            <a:ext cx="5696429" cy="37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6705600" y="2234556"/>
            <a:ext cx="5094514" cy="3668485"/>
          </a:xfrm>
        </p:spPr>
        <p:txBody>
          <a:bodyPr>
            <a:normAutofit/>
          </a:bodyPr>
          <a:lstStyle/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dirty="0" smtClean="0"/>
              <a:t>Manufactured product: Will </a:t>
            </a:r>
            <a:r>
              <a:rPr lang="en-US" altLang="en-US" sz="1800" dirty="0"/>
              <a:t>be deemed to be domestic if they have been manufactured in U.S. from components “substantially all” of which have been mined, produced or manufactured in U.S. </a:t>
            </a:r>
            <a:endParaRPr lang="en-US" altLang="en-US" sz="1800" dirty="0" smtClean="0"/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1800" dirty="0"/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dirty="0" smtClean="0">
                <a:solidFill>
                  <a:srgbClr val="E6681A"/>
                </a:solidFill>
              </a:rPr>
              <a:t>* Substantially </a:t>
            </a:r>
            <a:r>
              <a:rPr lang="en-US" altLang="en-US" sz="1800" dirty="0">
                <a:solidFill>
                  <a:srgbClr val="E6681A"/>
                </a:solidFill>
              </a:rPr>
              <a:t>all = costs of foreign components does not exceed 50</a:t>
            </a:r>
            <a:r>
              <a:rPr lang="en-US" altLang="en-US" sz="1800" dirty="0" smtClean="0">
                <a:solidFill>
                  <a:srgbClr val="E6681A"/>
                </a:solidFill>
              </a:rPr>
              <a:t>% of </a:t>
            </a:r>
            <a:r>
              <a:rPr lang="en-US" altLang="en-US" sz="1800" dirty="0">
                <a:solidFill>
                  <a:srgbClr val="E6681A"/>
                </a:solidFill>
              </a:rPr>
              <a:t>the cost of all </a:t>
            </a:r>
            <a:r>
              <a:rPr lang="en-US" altLang="en-US" sz="1800" dirty="0" smtClean="0">
                <a:solidFill>
                  <a:srgbClr val="E6681A"/>
                </a:solidFill>
              </a:rPr>
              <a:t>components</a:t>
            </a:r>
            <a:endParaRPr lang="en-US" altLang="en-US" sz="1800" dirty="0">
              <a:solidFill>
                <a:srgbClr val="E6681A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dirty="0" smtClean="0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Buy American – Domestic vs Foreign</a:t>
            </a:r>
            <a:endParaRPr lang="en-US" altLang="en-US" dirty="0"/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1430110" y="1611176"/>
            <a:ext cx="2811234" cy="497114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Unmanufactured</a:t>
            </a:r>
            <a:endParaRPr lang="en-US" sz="2000" dirty="0"/>
          </a:p>
        </p:txBody>
      </p:sp>
      <p:sp>
        <p:nvSpPr>
          <p:cNvPr id="9" name="Text Placeholder 15"/>
          <p:cNvSpPr txBox="1">
            <a:spLocks/>
          </p:cNvSpPr>
          <p:nvPr/>
        </p:nvSpPr>
        <p:spPr>
          <a:xfrm>
            <a:off x="7847240" y="1611176"/>
            <a:ext cx="2811234" cy="497114"/>
          </a:xfrm>
          <a:prstGeom prst="rect">
            <a:avLst/>
          </a:prstGeom>
          <a:solidFill>
            <a:srgbClr val="C3D940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Manufactured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88470" y="2234556"/>
            <a:ext cx="509451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Bef>
                <a:spcPts val="0"/>
              </a:spcBef>
            </a:pPr>
            <a:r>
              <a:rPr lang="en-US" altLang="en-US" dirty="0"/>
              <a:t>Unmanufactured Product: Will be deemed a domestic product if it has been mined or produced in the United States.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19" t="19057" r="4843" b="7010"/>
          <a:stretch/>
        </p:blipFill>
        <p:spPr>
          <a:xfrm>
            <a:off x="326571" y="3401195"/>
            <a:ext cx="4931229" cy="26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235700" y="3767258"/>
            <a:ext cx="5796466" cy="199128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/>
              <a:t>None </a:t>
            </a:r>
            <a:r>
              <a:rPr lang="en-US" sz="2000" dirty="0"/>
              <a:t>of the funds appropriated </a:t>
            </a:r>
            <a:r>
              <a:rPr lang="en-US" sz="2000" dirty="0" smtClean="0"/>
              <a:t>by </a:t>
            </a:r>
            <a:r>
              <a:rPr lang="en-US" sz="2000" dirty="0"/>
              <a:t>this Act may be used </a:t>
            </a:r>
            <a:r>
              <a:rPr lang="en-US" sz="2000" dirty="0" smtClean="0"/>
              <a:t>for </a:t>
            </a:r>
            <a:r>
              <a:rPr lang="en-US" sz="2000" dirty="0"/>
              <a:t>the construction, alteration, maintenance, or repair of a public building or public work unless all of the iron, steel, and manufactured goods used in the project are produced in the United States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85613"/>
            <a:ext cx="1195251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American Recovery and Reinvestment Act</a:t>
            </a:r>
            <a:endParaRPr lang="en-US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596" y="1213940"/>
            <a:ext cx="11843657" cy="397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sz="2000" dirty="0" smtClean="0"/>
              <a:t>The ARRA was a domestic stimulus package signed in 2009 in response to the world recession. </a:t>
            </a:r>
          </a:p>
        </p:txBody>
      </p:sp>
      <p:sp>
        <p:nvSpPr>
          <p:cNvPr id="7" name="Text Placeholder 15"/>
          <p:cNvSpPr txBox="1">
            <a:spLocks/>
          </p:cNvSpPr>
          <p:nvPr/>
        </p:nvSpPr>
        <p:spPr>
          <a:xfrm>
            <a:off x="228596" y="1940668"/>
            <a:ext cx="5085256" cy="399785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Infrastructure Investment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8064" y="2587001"/>
            <a:ext cx="3548742" cy="3050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Transportation: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Water, sewage, environment, and public lands: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Government facilities: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 Communications, information, and security technologies: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Energy infrastructure: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77362" y="2587001"/>
            <a:ext cx="1667375" cy="285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$48.1 billion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$18 billion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$7.2 billion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$10.5 billion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 smtClean="0"/>
              <a:t>$21.5 billion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235700" y="1853580"/>
            <a:ext cx="57964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Periodically, additional Acts will influence or include Buy America / Buy American </a:t>
            </a:r>
            <a:r>
              <a:rPr lang="en-US" sz="2000" dirty="0" smtClean="0"/>
              <a:t>regulations, like the ARRA. The ARRA is administered </a:t>
            </a:r>
            <a:r>
              <a:rPr lang="en-US" sz="2000" dirty="0"/>
              <a:t>by the Office of Energy Efficiency and Renewable Energy  (EERE).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08235" y="2418316"/>
            <a:ext cx="0" cy="3024545"/>
          </a:xfrm>
          <a:prstGeom prst="line">
            <a:avLst/>
          </a:prstGeom>
          <a:ln>
            <a:solidFill>
              <a:srgbClr val="C3D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hevron 10"/>
          <p:cNvSpPr/>
          <p:nvPr/>
        </p:nvSpPr>
        <p:spPr>
          <a:xfrm>
            <a:off x="5823855" y="3818057"/>
            <a:ext cx="386445" cy="356805"/>
          </a:xfrm>
          <a:prstGeom prst="chevron">
            <a:avLst/>
          </a:prstGeom>
          <a:solidFill>
            <a:srgbClr val="C3D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0739" y="5844939"/>
            <a:ext cx="4398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E6681A"/>
                </a:solidFill>
              </a:rPr>
              <a:t>Funds are available until the investment runs out.</a:t>
            </a:r>
          </a:p>
        </p:txBody>
      </p:sp>
    </p:spTree>
    <p:extLst>
      <p:ext uri="{BB962C8B-B14F-4D97-AF65-F5344CB8AC3E}">
        <p14:creationId xmlns:p14="http://schemas.microsoft.com/office/powerpoint/2010/main" val="39021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Buy American – ARRA 2009</a:t>
            </a:r>
            <a:endParaRPr lang="en-US" alt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0" y="2398486"/>
            <a:ext cx="6023429" cy="29718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altLang="en-US" sz="2200" dirty="0" smtClean="0"/>
              <a:t>A </a:t>
            </a:r>
            <a:r>
              <a:rPr lang="en-US" altLang="en-US" sz="2200" dirty="0"/>
              <a:t>good brought to the construction site for incorporation into the building or work that has been processed into a specific form and shape; or combined with other raw material to create a material that has different properties than the properties of the individual raw </a:t>
            </a:r>
            <a:r>
              <a:rPr lang="en-US" altLang="en-US" sz="2200" dirty="0" smtClean="0"/>
              <a:t>materials.</a:t>
            </a:r>
            <a:endParaRPr lang="en-US" altLang="en-US" sz="2200" dirty="0"/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457200" y="1589878"/>
            <a:ext cx="5350328" cy="625410"/>
          </a:xfrm>
          <a:prstGeom prst="rect">
            <a:avLst/>
          </a:prstGeom>
          <a:solidFill>
            <a:schemeClr val="accent2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is a manufactured good?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649" b="15492"/>
          <a:stretch/>
        </p:blipFill>
        <p:spPr>
          <a:xfrm>
            <a:off x="6422574" y="1574800"/>
            <a:ext cx="5261428" cy="43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Buy American – ARRA 2009</a:t>
            </a:r>
            <a:endParaRPr lang="en-US" alt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746171" y="2340427"/>
            <a:ext cx="7445829" cy="36830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altLang="en-US" sz="2200" dirty="0" smtClean="0"/>
              <a:t>Importantly</a:t>
            </a:r>
            <a:r>
              <a:rPr lang="en-US" altLang="en-US" sz="2200" dirty="0"/>
              <a:t>, no requirement with regard to the origin of components or subcomponents in manufactured goods or products, </a:t>
            </a:r>
            <a:r>
              <a:rPr lang="en-US" altLang="en-US" sz="2200" u="sng" dirty="0"/>
              <a:t>so long as the manufacture of the goods occurs in the United States</a:t>
            </a:r>
            <a:r>
              <a:rPr lang="en-US" altLang="en-US" sz="2200" dirty="0"/>
              <a:t>.  </a:t>
            </a:r>
          </a:p>
          <a:p>
            <a:pPr marL="457200" lvl="1" indent="0">
              <a:buNone/>
            </a:pPr>
            <a:endParaRPr lang="en-US" altLang="en-US" sz="2200" dirty="0"/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5961743" y="1589878"/>
            <a:ext cx="5350328" cy="625410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Origin of the Good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44" r="8584"/>
          <a:stretch/>
        </p:blipFill>
        <p:spPr>
          <a:xfrm>
            <a:off x="321130" y="1589878"/>
            <a:ext cx="4528458" cy="434646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746171" y="3969494"/>
            <a:ext cx="7445829" cy="203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altLang="en-US" sz="2200" dirty="0" smtClean="0"/>
          </a:p>
          <a:p>
            <a:pPr marL="457200" lvl="1" indent="0">
              <a:buFont typeface="Arial"/>
              <a:buNone/>
            </a:pPr>
            <a:r>
              <a:rPr lang="en-US" altLang="en-US" sz="2200" dirty="0" smtClean="0"/>
              <a:t>ARRA requirements </a:t>
            </a:r>
            <a:r>
              <a:rPr lang="en-US" altLang="en-US" sz="2200" dirty="0" smtClean="0"/>
              <a:t>will not apply if the parts are:</a:t>
            </a:r>
          </a:p>
          <a:p>
            <a:pPr lvl="2"/>
            <a:r>
              <a:rPr lang="en-US" altLang="en-US" dirty="0" smtClean="0"/>
              <a:t>Components of a larger manufactured good that is domestically manufactured</a:t>
            </a:r>
          </a:p>
          <a:p>
            <a:pPr lvl="2"/>
            <a:r>
              <a:rPr lang="en-US" altLang="en-US" dirty="0" smtClean="0">
                <a:solidFill>
                  <a:srgbClr val="E6681A"/>
                </a:solidFill>
              </a:rPr>
              <a:t>‘Substantially transformed’</a:t>
            </a:r>
            <a:r>
              <a:rPr lang="en-US" altLang="en-US" dirty="0" smtClean="0"/>
              <a:t> in the United States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32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Substantial Transformation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82445" y="4605375"/>
            <a:ext cx="4893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/>
              <a:t>is a highly fact dependent question, and the U.S. Customs and Border Protection has issued extensive guidance on what does and does not constitute “substantial transformation.”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867098" y="4605375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6681A"/>
                </a:solidFill>
              </a:rPr>
              <a:t>“Substantial transformation” </a:t>
            </a:r>
            <a:r>
              <a:rPr lang="en-US" dirty="0"/>
              <a:t>considers whether a product is transformed into a </a:t>
            </a:r>
            <a:r>
              <a:rPr lang="en-US" u="sng" dirty="0"/>
              <a:t>new and different article of commerce </a:t>
            </a:r>
            <a:r>
              <a:rPr lang="en-US" dirty="0"/>
              <a:t>with a name, character or use distinct from the article from which it was transformed.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027" y="1341545"/>
            <a:ext cx="4797251" cy="3198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52" y="1338543"/>
            <a:ext cx="4815080" cy="31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622300" y="1611176"/>
            <a:ext cx="10629900" cy="4008901"/>
          </a:xfrm>
        </p:spPr>
        <p:txBody>
          <a:bodyPr>
            <a:noAutofit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 smtClean="0"/>
              <a:t>Non-availability</a:t>
            </a:r>
            <a:r>
              <a:rPr lang="en-US" altLang="en-US" sz="1900" dirty="0"/>
              <a:t>:  Iron, steel, or manufactured goods are not produced in the United States in sufficient and reasonably available (commercial) quantities and of satisfactory quality;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altLang="en-US" sz="1900" dirty="0"/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/>
              <a:t>Unreasonable Cost:  Inclusion of iron, steel, or manufactured goods produced in the United States will increase the cost of the overall project by more than 25%;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altLang="en-US" sz="1900" dirty="0"/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/>
              <a:t>Public Interest:  Applying the Buy American provision is inconsistent with the public interest</a:t>
            </a:r>
            <a:r>
              <a:rPr lang="en-US" altLang="en-US" sz="1900" dirty="0" smtClean="0"/>
              <a:t>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altLang="en-US" sz="1900" dirty="0"/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 smtClean="0"/>
              <a:t>Products for use outside of the United States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altLang="en-US" sz="1900" dirty="0"/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 smtClean="0"/>
              <a:t>Procurements under $2500</a:t>
            </a:r>
            <a:endParaRPr lang="en-US" altLang="en-US" sz="19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Buy American - Exceptions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622300" y="1611176"/>
            <a:ext cx="6578600" cy="2326979"/>
          </a:xfrm>
        </p:spPr>
        <p:txBody>
          <a:bodyPr vert="horz" lIns="91440" tIns="45720" rIns="91440" bIns="4572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 smtClean="0"/>
              <a:t>The office of Energy Efficiency and Renewable Energy (EERE) </a:t>
            </a:r>
            <a:r>
              <a:rPr lang="en-US" altLang="en-US" sz="1800" dirty="0"/>
              <a:t>has also issued a waiver for incidental items that comprise a de </a:t>
            </a:r>
            <a:r>
              <a:rPr lang="en-US" altLang="en-US" sz="1800" dirty="0" err="1"/>
              <a:t>minimis</a:t>
            </a:r>
            <a:r>
              <a:rPr lang="en-US" altLang="en-US" sz="1800" dirty="0"/>
              <a:t> amount of the total cost of the iron, steel and manufactured goods used in a project;  up to a limit of no more than 5% of the total costs of the iron, steel and manufactured goods used in and incorporated into a project.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Buy American - Exceptions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5923" y="4656910"/>
            <a:ext cx="668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1400" dirty="0" smtClean="0"/>
              <a:t>If the Department of Energy issues a waiver, it will be published in the Federal Register </a:t>
            </a:r>
            <a:endParaRPr lang="en-US" altLang="en-US" sz="1400" dirty="0"/>
          </a:p>
        </p:txBody>
      </p:sp>
      <p:sp>
        <p:nvSpPr>
          <p:cNvPr id="5" name="Chevron 4"/>
          <p:cNvSpPr/>
          <p:nvPr/>
        </p:nvSpPr>
        <p:spPr>
          <a:xfrm>
            <a:off x="457200" y="4656910"/>
            <a:ext cx="386445" cy="356805"/>
          </a:xfrm>
          <a:prstGeom prst="chevron">
            <a:avLst/>
          </a:prstGeom>
          <a:solidFill>
            <a:srgbClr val="13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094" y="680866"/>
            <a:ext cx="3542303" cy="530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780643" y="1611176"/>
            <a:ext cx="6578600" cy="2326979"/>
          </a:xfrm>
        </p:spPr>
        <p:txBody>
          <a:bodyPr vert="horz" lIns="91440" tIns="45720" rIns="91440" bIns="4572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 smtClean="0"/>
              <a:t>If states or cities need access to the available funds, they must follow the Buy America / Buy American mandates set by the Federal Government.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altLang="en-US" sz="1800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 smtClean="0"/>
              <a:t>Cities like New York City and </a:t>
            </a:r>
            <a:r>
              <a:rPr lang="en-US" altLang="en-US" sz="1800" dirty="0" err="1" smtClean="0"/>
              <a:t>Tuscon</a:t>
            </a:r>
            <a:r>
              <a:rPr lang="en-US" altLang="en-US" sz="1800" dirty="0" smtClean="0"/>
              <a:t>, Arizona don’t need federal assistance. Therefore, they develop their own specifications and regulations. They in turn, do not receive </a:t>
            </a:r>
            <a:r>
              <a:rPr lang="en-US" altLang="en-US" sz="1800" dirty="0" smtClean="0">
                <a:solidFill>
                  <a:srgbClr val="E6681A"/>
                </a:solidFill>
              </a:rPr>
              <a:t>any</a:t>
            </a:r>
            <a:r>
              <a:rPr lang="en-US" altLang="en-US" sz="1800" dirty="0" smtClean="0"/>
              <a:t> federal funding. </a:t>
            </a:r>
            <a:endParaRPr lang="en-US" alt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85613"/>
            <a:ext cx="118654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Exceptions to the Rule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0643" y="4740498"/>
            <a:ext cx="543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1400" dirty="0" smtClean="0"/>
              <a:t>Valmont will assume all DOT jobs are Buy America unless told otherwise.</a:t>
            </a:r>
            <a:endParaRPr lang="en-US" altLang="en-US" sz="1400" dirty="0"/>
          </a:p>
        </p:txBody>
      </p:sp>
      <p:sp>
        <p:nvSpPr>
          <p:cNvPr id="5" name="Chevron 4"/>
          <p:cNvSpPr/>
          <p:nvPr/>
        </p:nvSpPr>
        <p:spPr>
          <a:xfrm>
            <a:off x="4801920" y="4823705"/>
            <a:ext cx="386445" cy="356805"/>
          </a:xfrm>
          <a:prstGeom prst="chevron">
            <a:avLst/>
          </a:prstGeom>
          <a:solidFill>
            <a:srgbClr val="13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2" y="1432060"/>
            <a:ext cx="2950027" cy="44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37" y="285613"/>
            <a:ext cx="10515600" cy="1325563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36" y="1455943"/>
            <a:ext cx="4958279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Introduction to Buy America and Buy American</a:t>
            </a:r>
          </a:p>
          <a:p>
            <a:r>
              <a:rPr lang="en-US" sz="2400" dirty="0" smtClean="0"/>
              <a:t>Understand the rules and regulations of Buy America compliancy</a:t>
            </a:r>
          </a:p>
          <a:p>
            <a:r>
              <a:rPr lang="en-US" sz="2400" dirty="0" smtClean="0"/>
              <a:t>Understand the rules and regulations of Buy American compliancy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E5A-D972-B34D-A858-AD56261B5C2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315" y="1455943"/>
            <a:ext cx="6578856" cy="43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15"/>
          <p:cNvSpPr txBox="1">
            <a:spLocks/>
          </p:cNvSpPr>
          <p:nvPr/>
        </p:nvSpPr>
        <p:spPr>
          <a:xfrm>
            <a:off x="1386567" y="1342707"/>
            <a:ext cx="2811234" cy="536938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Buy America</a:t>
            </a:r>
            <a:endParaRPr lang="en-US" sz="2000" dirty="0"/>
          </a:p>
        </p:txBody>
      </p:sp>
      <p:sp>
        <p:nvSpPr>
          <p:cNvPr id="5" name="Text Placeholder 15"/>
          <p:cNvSpPr txBox="1">
            <a:spLocks/>
          </p:cNvSpPr>
          <p:nvPr/>
        </p:nvSpPr>
        <p:spPr>
          <a:xfrm>
            <a:off x="7771038" y="1342707"/>
            <a:ext cx="2811234" cy="536938"/>
          </a:xfrm>
          <a:prstGeom prst="rect">
            <a:avLst/>
          </a:prstGeom>
          <a:solidFill>
            <a:srgbClr val="C3D940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Buy American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965372" y="1611176"/>
            <a:ext cx="0" cy="4368710"/>
          </a:xfrm>
          <a:prstGeom prst="line">
            <a:avLst/>
          </a:prstGeom>
          <a:ln>
            <a:solidFill>
              <a:srgbClr val="C3D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2300" y="2090965"/>
            <a:ext cx="4851400" cy="4486480"/>
          </a:xfrm>
        </p:spPr>
        <p:txBody>
          <a:bodyPr>
            <a:noAutofit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900" dirty="0"/>
              <a:t>Applies to purchases related to rail or road transportation</a:t>
            </a:r>
            <a:r>
              <a:rPr lang="en-US" altLang="en-US" sz="1900" dirty="0" smtClean="0"/>
              <a:t>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900" dirty="0" smtClean="0"/>
              <a:t>Managed by the FHWA.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900" dirty="0" smtClean="0"/>
              <a:t>States may have additional Buy America/Buy Local requirements</a:t>
            </a:r>
            <a:endParaRPr lang="en-US" altLang="en-US" sz="1900" dirty="0"/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900" dirty="0" smtClean="0"/>
              <a:t>100% of product and manufacturing must come from United States. If the product leaves the US, it voids Buy America compliancy.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900" dirty="0"/>
              <a:t>Applies to all iron and steel products and their </a:t>
            </a:r>
            <a:r>
              <a:rPr lang="en-US" sz="1900" dirty="0" smtClean="0"/>
              <a:t>coatings.</a:t>
            </a:r>
            <a:endParaRPr lang="en-US" altLang="en-US" sz="1900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altLang="en-US" sz="1900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altLang="en-US" sz="1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50955" y="2090964"/>
            <a:ext cx="4851400" cy="3888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900" dirty="0"/>
              <a:t>Requires the US government to prefer US made products </a:t>
            </a:r>
            <a:r>
              <a:rPr lang="en-US" altLang="en-US" sz="1900" dirty="0" smtClean="0"/>
              <a:t>in all of its purchases.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900" dirty="0" smtClean="0"/>
              <a:t>States may have additional Buy American/Buy Local requirements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900" dirty="0" smtClean="0"/>
              <a:t>51% of the total cost of the products must be produced in the US.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900" dirty="0" smtClean="0"/>
              <a:t>Product may be deemed domestic if it undergoes “substantial transformation”</a:t>
            </a:r>
            <a:endParaRPr lang="en-US" altLang="en-US" sz="1900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None/>
            </a:pPr>
            <a:endParaRPr lang="en-US" altLang="en-US" sz="1900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None/>
            </a:pPr>
            <a:endParaRPr lang="en-US" altLang="en-US" sz="1900" dirty="0"/>
          </a:p>
        </p:txBody>
      </p:sp>
    </p:spTree>
    <p:extLst>
      <p:ext uri="{BB962C8B-B14F-4D97-AF65-F5344CB8AC3E}">
        <p14:creationId xmlns:p14="http://schemas.microsoft.com/office/powerpoint/2010/main" val="23370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THANK YOU!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www.valmontstructures.com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36" y="285613"/>
            <a:ext cx="11750963" cy="1325563"/>
          </a:xfrm>
        </p:spPr>
        <p:txBody>
          <a:bodyPr/>
          <a:lstStyle/>
          <a:p>
            <a:r>
              <a:rPr lang="en-US" dirty="0" smtClean="0"/>
              <a:t>Intro to Buy America and Buy American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E5A-D972-B34D-A858-AD56261B5C2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32913" y="2208503"/>
            <a:ext cx="44268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smtClean="0"/>
              <a:t>Buy America </a:t>
            </a:r>
            <a:r>
              <a:rPr lang="en-US" altLang="en-US" sz="2000" dirty="0" smtClean="0"/>
              <a:t>– Applies to purchases related to rail or road transportation.</a:t>
            </a:r>
          </a:p>
          <a:p>
            <a:r>
              <a:rPr lang="en-US" altLang="en-US" sz="2000" dirty="0"/>
              <a:t>	- Highways</a:t>
            </a:r>
          </a:p>
          <a:p>
            <a:r>
              <a:rPr lang="en-US" altLang="en-US" sz="2000" dirty="0"/>
              <a:t>	- Railways</a:t>
            </a:r>
          </a:p>
          <a:p>
            <a:r>
              <a:rPr lang="en-US" altLang="en-US" sz="2000" dirty="0"/>
              <a:t>	- Rapid Transit </a:t>
            </a:r>
            <a:r>
              <a:rPr lang="en-US" altLang="en-US" sz="2000" dirty="0" smtClean="0"/>
              <a:t>Systems</a:t>
            </a:r>
          </a:p>
          <a:p>
            <a:endParaRPr lang="en-US" altLang="en-US" sz="2000" dirty="0"/>
          </a:p>
          <a:p>
            <a:r>
              <a:rPr lang="en-US" altLang="en-US" sz="2000" b="1" dirty="0" smtClean="0"/>
              <a:t>Buy American </a:t>
            </a:r>
            <a:r>
              <a:rPr lang="en-US" altLang="en-US" sz="2000" dirty="0" smtClean="0"/>
              <a:t>– Requires the US government to prefer US made products in its purchases. This goes beyond transportation purchases. </a:t>
            </a:r>
            <a:endParaRPr lang="en-US" alt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230410" y="2208503"/>
            <a:ext cx="6896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Buy America and Buy American are regulations to ensure that transportation infrastructure projects are built with American-made products. </a:t>
            </a:r>
          </a:p>
          <a:p>
            <a:r>
              <a:rPr lang="en-US" altLang="en-US" sz="2000" dirty="0"/>
              <a:t>	</a:t>
            </a:r>
          </a:p>
          <a:p>
            <a:r>
              <a:rPr lang="en-US" altLang="en-US" sz="2000" b="1" dirty="0" smtClean="0"/>
              <a:t>1983 - Buy America Act</a:t>
            </a:r>
            <a:r>
              <a:rPr lang="en-US" altLang="en-US" sz="2000" dirty="0" smtClean="0"/>
              <a:t> regulates federal agency and third-party contractors using federal funds. 100% of the manufacturing must be done in the United States</a:t>
            </a:r>
          </a:p>
          <a:p>
            <a:endParaRPr lang="en-US" altLang="en-US" sz="2000" dirty="0"/>
          </a:p>
          <a:p>
            <a:r>
              <a:rPr lang="en-US" altLang="en-US" sz="2000" b="1" dirty="0" smtClean="0"/>
              <a:t>1933 - Buy American Act </a:t>
            </a:r>
            <a:r>
              <a:rPr lang="en-US" altLang="en-US" sz="2000" dirty="0" smtClean="0"/>
              <a:t>has a two part test: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The end product is manufactured in the 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More than 50% of the cost of all parts are manufactured in the US</a:t>
            </a:r>
          </a:p>
        </p:txBody>
      </p:sp>
      <p:sp>
        <p:nvSpPr>
          <p:cNvPr id="12" name="Text Placeholder 15"/>
          <p:cNvSpPr txBox="1">
            <a:spLocks/>
          </p:cNvSpPr>
          <p:nvPr/>
        </p:nvSpPr>
        <p:spPr>
          <a:xfrm>
            <a:off x="7532913" y="1465944"/>
            <a:ext cx="4426857" cy="480736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When To Comply</a:t>
            </a:r>
            <a:endParaRPr lang="en-US" sz="2000" dirty="0"/>
          </a:p>
        </p:txBody>
      </p:sp>
      <p:sp>
        <p:nvSpPr>
          <p:cNvPr id="13" name="Text Placeholder 15"/>
          <p:cNvSpPr txBox="1">
            <a:spLocks/>
          </p:cNvSpPr>
          <p:nvPr/>
        </p:nvSpPr>
        <p:spPr>
          <a:xfrm>
            <a:off x="332509" y="1465944"/>
            <a:ext cx="6794005" cy="478874"/>
          </a:xfrm>
          <a:prstGeom prst="rect">
            <a:avLst/>
          </a:prstGeom>
          <a:solidFill>
            <a:srgbClr val="C3D940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What Are They?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12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6929" y="4422506"/>
            <a:ext cx="6984776" cy="5090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6929" y="3320367"/>
            <a:ext cx="6984776" cy="1102139"/>
          </a:xfrm>
        </p:spPr>
        <p:txBody>
          <a:bodyPr/>
          <a:lstStyle/>
          <a:p>
            <a:r>
              <a:rPr lang="en-US" dirty="0" smtClean="0"/>
              <a:t>Buy America</a:t>
            </a:r>
            <a:endParaRPr lang="en-US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2275817" y="1202912"/>
            <a:ext cx="2667001" cy="1998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0" smtClean="0">
                <a:solidFill>
                  <a:schemeClr val="accent2"/>
                </a:solidFill>
                <a:latin typeface="Cooper Black" panose="0208090404030B020404" pitchFamily="18" charset="0"/>
              </a:rPr>
              <a:t>01</a:t>
            </a:r>
            <a:endParaRPr lang="en-US" sz="16000" dirty="0">
              <a:solidFill>
                <a:schemeClr val="accent2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Buy America </a:t>
            </a:r>
            <a:r>
              <a:rPr lang="en-US" altLang="en-US" dirty="0" smtClean="0"/>
              <a:t>&amp; FHWA</a:t>
            </a:r>
            <a:endParaRPr lang="en-US" altLang="en-US" dirty="0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457200" y="4499206"/>
            <a:ext cx="69015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+mn-lt"/>
                <a:cs typeface="Arial" charset="0"/>
              </a:rPr>
              <a:t>Federal Highway Administration</a:t>
            </a:r>
            <a:r>
              <a:rPr lang="en-US" altLang="en-US" sz="24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lvl="1">
              <a:spcBef>
                <a:spcPct val="0"/>
              </a:spcBef>
              <a:buFont typeface="Arial" charset="0"/>
              <a:buChar char="−"/>
            </a:pPr>
            <a:r>
              <a:rPr lang="en-US" altLang="en-US" sz="2400" dirty="0">
                <a:solidFill>
                  <a:prstClr val="black"/>
                </a:solidFill>
                <a:latin typeface="+mn-lt"/>
                <a:cs typeface="Arial" charset="0"/>
              </a:rPr>
              <a:t>23 USC § 313</a:t>
            </a:r>
          </a:p>
          <a:p>
            <a:pPr lvl="1">
              <a:spcBef>
                <a:spcPct val="0"/>
              </a:spcBef>
              <a:buFont typeface="Arial" charset="0"/>
              <a:buChar char="−"/>
            </a:pPr>
            <a:r>
              <a:rPr lang="en-US" altLang="en-US" sz="2400" dirty="0">
                <a:solidFill>
                  <a:prstClr val="black"/>
                </a:solidFill>
                <a:latin typeface="+mn-lt"/>
                <a:cs typeface="Arial" charset="0"/>
              </a:rPr>
              <a:t>23 CFR §635.410 (Regulatory Provisions)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3" y="4579825"/>
            <a:ext cx="3592285" cy="103909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50685" y="1611176"/>
            <a:ext cx="10181771" cy="240928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dirty="0" smtClean="0"/>
              <a:t>“Funds </a:t>
            </a:r>
            <a:r>
              <a:rPr lang="en-US" altLang="en-US" sz="2800" dirty="0"/>
              <a:t>authorized for Federal-aid highway projects may not be obligated unless the steel, cement, and manufactured products used in such products are produced in the United States</a:t>
            </a:r>
            <a:r>
              <a:rPr lang="en-US" altLang="en-US" sz="2800" dirty="0" smtClean="0"/>
              <a:t>.”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374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290910" y="2514600"/>
            <a:ext cx="6734629" cy="3429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dirty="0"/>
              <a:t>Applies to </a:t>
            </a:r>
            <a:r>
              <a:rPr lang="en-US" sz="2400" u="sng" dirty="0"/>
              <a:t>all iron and steel products and their coatings </a:t>
            </a:r>
            <a:r>
              <a:rPr lang="en-US" sz="2400" dirty="0"/>
              <a:t>which are </a:t>
            </a:r>
            <a:r>
              <a:rPr lang="en-US" sz="2400" dirty="0">
                <a:solidFill>
                  <a:srgbClr val="E6681A"/>
                </a:solidFill>
              </a:rPr>
              <a:t>permanently</a:t>
            </a:r>
            <a:r>
              <a:rPr lang="en-US" sz="2400" dirty="0"/>
              <a:t> incorporated in a federal highway construction product.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u="sng" dirty="0"/>
              <a:t>All manufacturing processes </a:t>
            </a:r>
            <a:r>
              <a:rPr lang="en-US" sz="2400" u="sng" dirty="0" smtClean="0"/>
              <a:t>must </a:t>
            </a:r>
            <a:r>
              <a:rPr lang="en-US" sz="2400" u="sng" dirty="0"/>
              <a:t>take place domestically</a:t>
            </a:r>
            <a:r>
              <a:rPr lang="en-US" sz="2400" dirty="0"/>
              <a:t>.  If a domestic product is taken out of the country for any process, it becomes foreign source material.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Buy America &amp; FHWA</a:t>
            </a:r>
            <a:endParaRPr lang="en-US" altLang="en-US" dirty="0"/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5983061" y="1437478"/>
            <a:ext cx="5350328" cy="625410"/>
          </a:xfrm>
          <a:prstGeom prst="rect">
            <a:avLst/>
          </a:prstGeom>
          <a:solidFill>
            <a:schemeClr val="accent2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manufacturing is involved?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370" t="11595" r="31385" b="4643"/>
          <a:stretch/>
        </p:blipFill>
        <p:spPr>
          <a:xfrm>
            <a:off x="547008" y="1422400"/>
            <a:ext cx="4354286" cy="46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2329380"/>
            <a:ext cx="5366657" cy="310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/>
              <a:t>Manufactured </a:t>
            </a:r>
            <a:r>
              <a:rPr lang="en-US" altLang="en-US" sz="2400" dirty="0" smtClean="0"/>
              <a:t>products include: </a:t>
            </a:r>
          </a:p>
          <a:p>
            <a:pPr lvl="1">
              <a:lnSpc>
                <a:spcPct val="110000"/>
              </a:lnSpc>
            </a:pPr>
            <a:r>
              <a:rPr lang="en-US" altLang="en-US" sz="2000" dirty="0" smtClean="0"/>
              <a:t>Any </a:t>
            </a:r>
            <a:r>
              <a:rPr lang="en-US" altLang="en-US" sz="2000" dirty="0"/>
              <a:t>item that must undergo one or more manufacturing processes before the item can </a:t>
            </a:r>
            <a:r>
              <a:rPr lang="en-US" altLang="en-US" sz="2000" dirty="0" smtClean="0"/>
              <a:t>be </a:t>
            </a:r>
            <a:r>
              <a:rPr lang="en-US" altLang="en-US" sz="2000" dirty="0"/>
              <a:t>used in a highway project.  </a:t>
            </a:r>
          </a:p>
          <a:p>
            <a:pPr lvl="1">
              <a:lnSpc>
                <a:spcPct val="110000"/>
              </a:lnSpc>
            </a:pPr>
            <a:r>
              <a:rPr lang="en-US" altLang="en-US" sz="2000" dirty="0" smtClean="0"/>
              <a:t>A product utilized as a stand-alone </a:t>
            </a:r>
            <a:r>
              <a:rPr lang="en-US" altLang="en-US" sz="2000" dirty="0"/>
              <a:t>product, or as a component within a more complex </a:t>
            </a:r>
            <a:r>
              <a:rPr lang="en-US" altLang="en-US" sz="2000" dirty="0" smtClean="0"/>
              <a:t>assembly</a:t>
            </a:r>
            <a:endParaRPr lang="en-US" alt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Buy America &amp; FHWA</a:t>
            </a:r>
            <a:endParaRPr lang="en-US" altLang="en-US" dirty="0"/>
          </a:p>
        </p:txBody>
      </p:sp>
      <p:sp>
        <p:nvSpPr>
          <p:cNvPr id="7" name="Text Placeholder 15"/>
          <p:cNvSpPr txBox="1">
            <a:spLocks/>
          </p:cNvSpPr>
          <p:nvPr/>
        </p:nvSpPr>
        <p:spPr>
          <a:xfrm>
            <a:off x="457200" y="1523137"/>
            <a:ext cx="4952999" cy="625410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products are involved?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798" y="5469534"/>
            <a:ext cx="11201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2200" dirty="0" smtClean="0"/>
              <a:t>Does NOT apply to raw materials.</a:t>
            </a:r>
            <a:endParaRPr lang="en-US" altLang="en-US" sz="2200" dirty="0"/>
          </a:p>
        </p:txBody>
      </p:sp>
      <p:sp>
        <p:nvSpPr>
          <p:cNvPr id="10" name="Chevron 9"/>
          <p:cNvSpPr/>
          <p:nvPr/>
        </p:nvSpPr>
        <p:spPr>
          <a:xfrm>
            <a:off x="315684" y="5506576"/>
            <a:ext cx="386445" cy="356805"/>
          </a:xfrm>
          <a:prstGeom prst="chevron">
            <a:avLst/>
          </a:prstGeom>
          <a:solidFill>
            <a:srgbClr val="C3D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18" r="2788"/>
          <a:stretch/>
        </p:blipFill>
        <p:spPr>
          <a:xfrm>
            <a:off x="5987142" y="1523137"/>
            <a:ext cx="6030686" cy="43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FHWA Waiver Options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41" y="2165057"/>
            <a:ext cx="5344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dirty="0"/>
              <a:t>The application of the Buy America provisions would be inconsistent with the public interest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841" y="4085713"/>
            <a:ext cx="5268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dirty="0"/>
              <a:t>Iron and steel material/products are not produced in the United States in sufficient and reasonably available quantities which are of satisfactory quality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7882" y="2165057"/>
            <a:ext cx="5377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dirty="0"/>
              <a:t>The cost of such material does not exceed 1/10</a:t>
            </a:r>
            <a:r>
              <a:rPr lang="en-US" altLang="en-US" baseline="30000" dirty="0"/>
              <a:t>th</a:t>
            </a:r>
            <a:r>
              <a:rPr lang="en-US" altLang="en-US" dirty="0"/>
              <a:t> of 1% (0.1 %) of the total contract cost or $2,500, whichever is greater.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87882" y="4085713"/>
            <a:ext cx="5377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dirty="0"/>
              <a:t>The total project bid using foreign source materials is 25% less than the lowest total bid using domestic materials.</a:t>
            </a:r>
          </a:p>
        </p:txBody>
      </p:sp>
      <p:sp>
        <p:nvSpPr>
          <p:cNvPr id="14" name="Text Placeholder 15"/>
          <p:cNvSpPr txBox="1">
            <a:spLocks/>
          </p:cNvSpPr>
          <p:nvPr/>
        </p:nvSpPr>
        <p:spPr>
          <a:xfrm>
            <a:off x="1386567" y="1538514"/>
            <a:ext cx="2811234" cy="497114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Public Interest</a:t>
            </a:r>
            <a:endParaRPr lang="en-US" sz="2000" dirty="0"/>
          </a:p>
        </p:txBody>
      </p:sp>
      <p:sp>
        <p:nvSpPr>
          <p:cNvPr id="17" name="Text Placeholder 15"/>
          <p:cNvSpPr txBox="1">
            <a:spLocks/>
          </p:cNvSpPr>
          <p:nvPr/>
        </p:nvSpPr>
        <p:spPr>
          <a:xfrm>
            <a:off x="1386567" y="3471826"/>
            <a:ext cx="2811234" cy="480741"/>
          </a:xfrm>
          <a:prstGeom prst="rect">
            <a:avLst/>
          </a:prstGeom>
          <a:solidFill>
            <a:srgbClr val="C3D940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Quantity and Quality</a:t>
            </a:r>
            <a:endParaRPr lang="en-US" sz="2000" dirty="0"/>
          </a:p>
        </p:txBody>
      </p:sp>
      <p:sp>
        <p:nvSpPr>
          <p:cNvPr id="18" name="Text Placeholder 15"/>
          <p:cNvSpPr txBox="1">
            <a:spLocks/>
          </p:cNvSpPr>
          <p:nvPr/>
        </p:nvSpPr>
        <p:spPr>
          <a:xfrm>
            <a:off x="7771038" y="3468100"/>
            <a:ext cx="2811234" cy="480741"/>
          </a:xfrm>
          <a:prstGeom prst="rect">
            <a:avLst/>
          </a:prstGeom>
          <a:solidFill>
            <a:srgbClr val="13485B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25% Less Expensive</a:t>
            </a:r>
            <a:endParaRPr lang="en-US" sz="2000" dirty="0"/>
          </a:p>
        </p:txBody>
      </p:sp>
      <p:sp>
        <p:nvSpPr>
          <p:cNvPr id="19" name="Text Placeholder 15"/>
          <p:cNvSpPr txBox="1">
            <a:spLocks/>
          </p:cNvSpPr>
          <p:nvPr/>
        </p:nvSpPr>
        <p:spPr>
          <a:xfrm>
            <a:off x="7771038" y="1538514"/>
            <a:ext cx="2811234" cy="497114"/>
          </a:xfrm>
          <a:prstGeom prst="rect">
            <a:avLst/>
          </a:prstGeom>
          <a:solidFill>
            <a:srgbClr val="C3D940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1/10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of 1%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46314" y="5521481"/>
            <a:ext cx="11201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1400" dirty="0"/>
              <a:t>Project specific waivers must be requested by Local Public Agency or State DOT and approved by Regional Administrator</a:t>
            </a:r>
            <a:r>
              <a:rPr lang="en-US" altLang="en-US" sz="1400" dirty="0" smtClean="0"/>
              <a:t>.</a:t>
            </a:r>
            <a:endParaRPr lang="en-US" altLang="en-US" sz="1400" dirty="0"/>
          </a:p>
          <a:p>
            <a:pPr lvl="1"/>
            <a:r>
              <a:rPr lang="en-US" altLang="en-US" sz="1400" dirty="0"/>
              <a:t>In limited circumstances, the Secretary of Transportation may issue nationwide waiver.  </a:t>
            </a:r>
          </a:p>
        </p:txBody>
      </p:sp>
      <p:sp>
        <p:nvSpPr>
          <p:cNvPr id="11" name="Chevron 10"/>
          <p:cNvSpPr/>
          <p:nvPr/>
        </p:nvSpPr>
        <p:spPr>
          <a:xfrm>
            <a:off x="457200" y="5620077"/>
            <a:ext cx="386445" cy="356805"/>
          </a:xfrm>
          <a:prstGeom prst="chevron">
            <a:avLst/>
          </a:prstGeom>
          <a:solidFill>
            <a:srgbClr val="13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611176"/>
            <a:ext cx="9879014" cy="437542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Federal Aviation Administration (FAA)</a:t>
            </a:r>
          </a:p>
          <a:p>
            <a:pPr lvl="1">
              <a:defRPr/>
            </a:pPr>
            <a:r>
              <a:rPr lang="en-US" dirty="0" smtClean="0"/>
              <a:t>49 U.S.C. § 50101 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Federal Railroad Administration (FRA)</a:t>
            </a:r>
          </a:p>
          <a:p>
            <a:pPr lvl="1">
              <a:defRPr/>
            </a:pPr>
            <a:r>
              <a:rPr lang="en-US" dirty="0" smtClean="0"/>
              <a:t>49 U.S.C. Chapters 244, 246 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National Railroad Passenger Corporation (AMTRAK)</a:t>
            </a:r>
          </a:p>
          <a:p>
            <a:pPr lvl="1">
              <a:defRPr/>
            </a:pPr>
            <a:r>
              <a:rPr lang="en-US" dirty="0"/>
              <a:t>49 U.S.C. § 24305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Federal Transit Administration (FTA)</a:t>
            </a:r>
          </a:p>
          <a:p>
            <a:pPr lvl="1">
              <a:defRPr/>
            </a:pPr>
            <a:r>
              <a:rPr lang="en-US" dirty="0"/>
              <a:t>49 U.S.C. § 5323(j)  (Rolling Stock)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85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Additional Buy America 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2017 Color Pallet Structures">
      <a:dk1>
        <a:srgbClr val="000000"/>
      </a:dk1>
      <a:lt1>
        <a:srgbClr val="FFFFFF"/>
      </a:lt1>
      <a:dk2>
        <a:srgbClr val="595959"/>
      </a:dk2>
      <a:lt2>
        <a:srgbClr val="EBDDC3"/>
      </a:lt2>
      <a:accent1>
        <a:srgbClr val="13485B"/>
      </a:accent1>
      <a:accent2>
        <a:srgbClr val="C3D940"/>
      </a:accent2>
      <a:accent3>
        <a:srgbClr val="464646"/>
      </a:accent3>
      <a:accent4>
        <a:srgbClr val="7BA79D"/>
      </a:accent4>
      <a:accent5>
        <a:srgbClr val="968C8C"/>
      </a:accent5>
      <a:accent6>
        <a:srgbClr val="5CB1E3"/>
      </a:accent6>
      <a:hlink>
        <a:srgbClr val="4EACCE"/>
      </a:hlink>
      <a:folHlink>
        <a:srgbClr val="7044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0898276-3DD6-46BA-8615-C23C86B7DC80}" vid="{CC5BAEBC-9AD7-445F-85E0-D1626A803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4442</TotalTime>
  <Words>1327</Words>
  <Application>Microsoft Office PowerPoint</Application>
  <PresentationFormat>Widescreen</PresentationFormat>
  <Paragraphs>155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Cooper Black</vt:lpstr>
      <vt:lpstr>Theme1</vt:lpstr>
      <vt:lpstr>Buy America &amp; buy American</vt:lpstr>
      <vt:lpstr>Objectives</vt:lpstr>
      <vt:lpstr>Intro to Buy America and Buy American</vt:lpstr>
      <vt:lpstr>Buy America</vt:lpstr>
      <vt:lpstr>Buy America &amp; FHWA</vt:lpstr>
      <vt:lpstr>PowerPoint Presentation</vt:lpstr>
      <vt:lpstr>PowerPoint Presentation</vt:lpstr>
      <vt:lpstr>PowerPoint Presentation</vt:lpstr>
      <vt:lpstr>PowerPoint Presentation</vt:lpstr>
      <vt:lpstr>Buy American</vt:lpstr>
      <vt:lpstr>PowerPoint Presentation</vt:lpstr>
      <vt:lpstr>PowerPoint Presentation</vt:lpstr>
      <vt:lpstr>American Recovery and Reinvestment Act</vt:lpstr>
      <vt:lpstr>PowerPoint Presentation</vt:lpstr>
      <vt:lpstr>PowerPoint Presentation</vt:lpstr>
      <vt:lpstr>Substantial Transformation</vt:lpstr>
      <vt:lpstr>PowerPoint Presentation</vt:lpstr>
      <vt:lpstr>PowerPoint Presentation</vt:lpstr>
      <vt:lpstr>PowerPoint Presentation</vt:lpstr>
      <vt:lpstr>Summary</vt:lpstr>
      <vt:lpstr>THANK YOU!</vt:lpstr>
    </vt:vector>
  </TitlesOfParts>
  <Company>Valmont Industries,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Gage</dc:creator>
  <cp:lastModifiedBy>Gage, Daniel T.</cp:lastModifiedBy>
  <cp:revision>201</cp:revision>
  <dcterms:created xsi:type="dcterms:W3CDTF">2016-12-13T16:50:22Z</dcterms:created>
  <dcterms:modified xsi:type="dcterms:W3CDTF">2017-08-16T15:58:13Z</dcterms:modified>
</cp:coreProperties>
</file>